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67" r:id="rId3"/>
    <p:sldId id="269" r:id="rId4"/>
    <p:sldId id="270" r:id="rId5"/>
    <p:sldId id="271" r:id="rId6"/>
    <p:sldId id="264" r:id="rId7"/>
    <p:sldId id="26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DED"/>
    <a:srgbClr val="ECEAE9"/>
    <a:srgbClr val="A7A5A4"/>
    <a:srgbClr val="231F20"/>
    <a:srgbClr val="CE53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9" autoAdjust="0"/>
    <p:restoredTop sz="94686" autoAdjust="0"/>
  </p:normalViewPr>
  <p:slideViewPr>
    <p:cSldViewPr snapToGrid="0" snapToObjects="1">
      <p:cViewPr varScale="1">
        <p:scale>
          <a:sx n="75" d="100"/>
          <a:sy n="75" d="100"/>
        </p:scale>
        <p:origin x="102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39A25-1367-DE4E-91DD-A3D1812D46A1}" type="datetimeFigureOut">
              <a:rPr lang="en-US" smtClean="0"/>
              <a:t>3/18/2024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E0BFEA-26B7-7141-8CD0-AEBA1B96C91D}" type="slidenum">
              <a:rPr lang="en-US" smtClean="0"/>
              <a:t>‹#›</a:t>
            </a:fld>
            <a:endParaRPr lang="en-US"/>
          </a:p>
        </p:txBody>
      </p:sp>
    </p:spTree>
    <p:extLst>
      <p:ext uri="{BB962C8B-B14F-4D97-AF65-F5344CB8AC3E}">
        <p14:creationId xmlns:p14="http://schemas.microsoft.com/office/powerpoint/2010/main" val="14172667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6E0BFEA-26B7-7141-8CD0-AEBA1B96C91D}" type="slidenum">
              <a:rPr lang="en-US" smtClean="0"/>
              <a:t>2</a:t>
            </a:fld>
            <a:endParaRPr lang="en-US"/>
          </a:p>
        </p:txBody>
      </p:sp>
    </p:spTree>
    <p:extLst>
      <p:ext uri="{BB962C8B-B14F-4D97-AF65-F5344CB8AC3E}">
        <p14:creationId xmlns:p14="http://schemas.microsoft.com/office/powerpoint/2010/main" val="1135798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6E0BFEA-26B7-7141-8CD0-AEBA1B96C91D}" type="slidenum">
              <a:rPr lang="en-US" smtClean="0"/>
              <a:t>3</a:t>
            </a:fld>
            <a:endParaRPr lang="en-US"/>
          </a:p>
        </p:txBody>
      </p:sp>
    </p:spTree>
    <p:extLst>
      <p:ext uri="{BB962C8B-B14F-4D97-AF65-F5344CB8AC3E}">
        <p14:creationId xmlns:p14="http://schemas.microsoft.com/office/powerpoint/2010/main" val="2885458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6E0BFEA-26B7-7141-8CD0-AEBA1B96C91D}" type="slidenum">
              <a:rPr lang="en-US" smtClean="0"/>
              <a:t>4</a:t>
            </a:fld>
            <a:endParaRPr lang="en-US"/>
          </a:p>
        </p:txBody>
      </p:sp>
    </p:spTree>
    <p:extLst>
      <p:ext uri="{BB962C8B-B14F-4D97-AF65-F5344CB8AC3E}">
        <p14:creationId xmlns:p14="http://schemas.microsoft.com/office/powerpoint/2010/main" val="1140623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6E0BFEA-26B7-7141-8CD0-AEBA1B96C91D}" type="slidenum">
              <a:rPr lang="en-US" smtClean="0"/>
              <a:t>5</a:t>
            </a:fld>
            <a:endParaRPr lang="en-US"/>
          </a:p>
        </p:txBody>
      </p:sp>
    </p:spTree>
    <p:extLst>
      <p:ext uri="{BB962C8B-B14F-4D97-AF65-F5344CB8AC3E}">
        <p14:creationId xmlns:p14="http://schemas.microsoft.com/office/powerpoint/2010/main" val="2199411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x-none"/>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lang="en-US"/>
          </a:p>
        </p:txBody>
      </p:sp>
      <p:sp>
        <p:nvSpPr>
          <p:cNvPr id="4" name="Date Placeholder 3"/>
          <p:cNvSpPr>
            <a:spLocks noGrp="1"/>
          </p:cNvSpPr>
          <p:nvPr>
            <p:ph type="dt" sz="half" idx="10"/>
          </p:nvPr>
        </p:nvSpPr>
        <p:spPr/>
        <p:txBody>
          <a:bodyPr/>
          <a:lstStyle/>
          <a:p>
            <a:fld id="{D22CD3C4-F4AB-AD47-A92C-A9CF74A450A7}" type="datetimeFigureOut">
              <a:rPr lang="en-US" smtClean="0"/>
              <a:pPr/>
              <a:t>3/18/2024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D22CD3C4-F4AB-AD47-A92C-A9CF74A450A7}" type="datetimeFigureOut">
              <a:rPr lang="en-US" smtClean="0"/>
              <a:pPr/>
              <a:t>3/18/2024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x-none"/>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D22CD3C4-F4AB-AD47-A92C-A9CF74A450A7}" type="datetimeFigureOut">
              <a:rPr lang="en-US" smtClean="0"/>
              <a:pPr/>
              <a:t>3/18/2024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a:t>Click to edit Master title style</a:t>
            </a:r>
            <a:endParaRPr lang="en-US"/>
          </a:p>
        </p:txBody>
      </p:sp>
      <p:sp>
        <p:nvSpPr>
          <p:cNvPr id="3" name="Content Placeholder 2"/>
          <p:cNvSpPr>
            <a:spLocks noGrp="1"/>
          </p:cNvSpPr>
          <p:nvPr>
            <p:ph idx="1"/>
          </p:nvPr>
        </p:nvSpPr>
        <p:spPr/>
        <p:txBody>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D22CD3C4-F4AB-AD47-A92C-A9CF74A450A7}" type="datetimeFigureOut">
              <a:rPr lang="en-US" smtClean="0"/>
              <a:pPr/>
              <a:t>3/18/2024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x-none"/>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Click to edit Master text styles</a:t>
            </a:r>
          </a:p>
        </p:txBody>
      </p:sp>
      <p:sp>
        <p:nvSpPr>
          <p:cNvPr id="4" name="Date Placeholder 3"/>
          <p:cNvSpPr>
            <a:spLocks noGrp="1"/>
          </p:cNvSpPr>
          <p:nvPr>
            <p:ph type="dt" sz="half" idx="10"/>
          </p:nvPr>
        </p:nvSpPr>
        <p:spPr/>
        <p:txBody>
          <a:bodyPr/>
          <a:lstStyle/>
          <a:p>
            <a:fld id="{D22CD3C4-F4AB-AD47-A92C-A9CF74A450A7}" type="datetimeFigureOut">
              <a:rPr lang="en-US" smtClean="0"/>
              <a:pPr/>
              <a:t>3/18/2024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Date Placeholder 4"/>
          <p:cNvSpPr>
            <a:spLocks noGrp="1"/>
          </p:cNvSpPr>
          <p:nvPr>
            <p:ph type="dt" sz="half" idx="10"/>
          </p:nvPr>
        </p:nvSpPr>
        <p:spPr/>
        <p:txBody>
          <a:bodyPr/>
          <a:lstStyle/>
          <a:p>
            <a:fld id="{D22CD3C4-F4AB-AD47-A92C-A9CF74A450A7}" type="datetimeFigureOut">
              <a:rPr lang="en-US" smtClean="0"/>
              <a:pPr/>
              <a:t>3/18/2024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x-none"/>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7" name="Date Placeholder 6"/>
          <p:cNvSpPr>
            <a:spLocks noGrp="1"/>
          </p:cNvSpPr>
          <p:nvPr>
            <p:ph type="dt" sz="half" idx="10"/>
          </p:nvPr>
        </p:nvSpPr>
        <p:spPr/>
        <p:txBody>
          <a:bodyPr/>
          <a:lstStyle/>
          <a:p>
            <a:fld id="{D22CD3C4-F4AB-AD47-A92C-A9CF74A450A7}" type="datetimeFigureOut">
              <a:rPr lang="en-US" smtClean="0"/>
              <a:pPr/>
              <a:t>3/18/2024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x-none"/>
              <a:t>Click to edit Master title style</a:t>
            </a:r>
            <a:endParaRPr lang="en-US"/>
          </a:p>
        </p:txBody>
      </p:sp>
      <p:sp>
        <p:nvSpPr>
          <p:cNvPr id="3" name="Date Placeholder 2"/>
          <p:cNvSpPr>
            <a:spLocks noGrp="1"/>
          </p:cNvSpPr>
          <p:nvPr>
            <p:ph type="dt" sz="half" idx="10"/>
          </p:nvPr>
        </p:nvSpPr>
        <p:spPr/>
        <p:txBody>
          <a:bodyPr/>
          <a:lstStyle/>
          <a:p>
            <a:fld id="{D22CD3C4-F4AB-AD47-A92C-A9CF74A450A7}" type="datetimeFigureOut">
              <a:rPr lang="en-US" smtClean="0"/>
              <a:pPr/>
              <a:t>3/18/2024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2CD3C4-F4AB-AD47-A92C-A9CF74A450A7}" type="datetimeFigureOut">
              <a:rPr lang="en-US" smtClean="0"/>
              <a:pPr/>
              <a:t>3/18/2024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x-none"/>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D22CD3C4-F4AB-AD47-A92C-A9CF74A450A7}" type="datetimeFigureOut">
              <a:rPr lang="en-US" smtClean="0"/>
              <a:pPr/>
              <a:t>3/18/2024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x-none"/>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D22CD3C4-F4AB-AD47-A92C-A9CF74A450A7}" type="datetimeFigureOut">
              <a:rPr lang="en-US" smtClean="0"/>
              <a:pPr/>
              <a:t>3/18/2024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CD679D0-CD86-C042-8003-04CACB8C91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CD3C4-F4AB-AD47-A92C-A9CF74A450A7}" type="datetimeFigureOut">
              <a:rPr lang="en-US" smtClean="0"/>
              <a:pPr/>
              <a:t>3/18/2024</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679D0-CD86-C042-8003-04CACB8C919E}" type="slidenum">
              <a:rPr lang="en-US" smtClean="0"/>
              <a:pPr/>
              <a:t>‹#›</a:t>
            </a:fld>
            <a:endParaRPr lang="en-US"/>
          </a:p>
        </p:txBody>
      </p:sp>
      <p:sp>
        <p:nvSpPr>
          <p:cNvPr id="9" name="Rectangle 18"/>
          <p:cNvSpPr/>
          <p:nvPr userDrawn="1"/>
        </p:nvSpPr>
        <p:spPr>
          <a:xfrm>
            <a:off x="3836351" y="6349809"/>
            <a:ext cx="1471299" cy="246221"/>
          </a:xfrm>
          <a:prstGeom prst="rect">
            <a:avLst/>
          </a:prstGeom>
        </p:spPr>
        <p:txBody>
          <a:bodyPr wrap="none">
            <a:spAutoFit/>
          </a:bodyPr>
          <a:lstStyle/>
          <a:p>
            <a:r>
              <a:rPr lang="en-US" sz="1000" dirty="0">
                <a:solidFill>
                  <a:srgbClr val="A7A5A4"/>
                </a:solidFill>
                <a:latin typeface="Futura Std Book"/>
                <a:cs typeface="Futura Std Book"/>
              </a:rPr>
              <a:t>ATLANTIS-PRESS.COM</a:t>
            </a:r>
          </a:p>
        </p:txBody>
      </p:sp>
      <p:sp>
        <p:nvSpPr>
          <p:cNvPr id="10" name="Rectangle 3"/>
          <p:cNvSpPr/>
          <p:nvPr userDrawn="1"/>
        </p:nvSpPr>
        <p:spPr>
          <a:xfrm>
            <a:off x="-80815" y="0"/>
            <a:ext cx="9344470" cy="672312"/>
          </a:xfrm>
          <a:prstGeom prst="rect">
            <a:avLst/>
          </a:prstGeom>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4" descr="Untitled-1.png"/>
          <p:cNvPicPr>
            <a:picLocks noChangeAspect="1"/>
          </p:cNvPicPr>
          <p:nvPr userDrawn="1"/>
        </p:nvPicPr>
        <p:blipFill>
          <a:blip r:embed="rId13"/>
          <a:stretch>
            <a:fillRect/>
          </a:stretch>
        </p:blipFill>
        <p:spPr>
          <a:xfrm>
            <a:off x="521348" y="-75410"/>
            <a:ext cx="1221185" cy="814123"/>
          </a:xfrm>
          <a:prstGeom prst="rect">
            <a:avLst/>
          </a:prstGeom>
        </p:spPr>
      </p:pic>
      <p:sp>
        <p:nvSpPr>
          <p:cNvPr id="12" name="Rectangle 9"/>
          <p:cNvSpPr/>
          <p:nvPr userDrawn="1"/>
        </p:nvSpPr>
        <p:spPr>
          <a:xfrm>
            <a:off x="-80815" y="672312"/>
            <a:ext cx="9344469" cy="189863"/>
          </a:xfrm>
          <a:prstGeom prst="rect">
            <a:avLst/>
          </a:prstGeom>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contact@atlantis-press.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Rectangle 3"/>
          <p:cNvSpPr/>
          <p:nvPr/>
        </p:nvSpPr>
        <p:spPr>
          <a:xfrm>
            <a:off x="2555776" y="0"/>
            <a:ext cx="6588224" cy="6858000"/>
          </a:xfrm>
          <a:prstGeom prst="rect">
            <a:avLst/>
          </a:prstGeom>
          <a:solidFill>
            <a:srgbClr val="EDEDE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sp>
        <p:nvSpPr>
          <p:cNvPr id="4" name="Rectangle 3"/>
          <p:cNvSpPr/>
          <p:nvPr/>
        </p:nvSpPr>
        <p:spPr>
          <a:xfrm>
            <a:off x="0" y="0"/>
            <a:ext cx="2577630" cy="6858000"/>
          </a:xfrm>
          <a:prstGeom prst="rect">
            <a:avLst/>
          </a:prstGeom>
          <a:solidFill>
            <a:srgbClr val="CE535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pic>
        <p:nvPicPr>
          <p:cNvPr id="8" name="Picture 7" descr="Untitled-1.png"/>
          <p:cNvPicPr>
            <a:picLocks noChangeAspect="1"/>
          </p:cNvPicPr>
          <p:nvPr/>
        </p:nvPicPr>
        <p:blipFill>
          <a:blip r:embed="rId2"/>
          <a:stretch>
            <a:fillRect/>
          </a:stretch>
        </p:blipFill>
        <p:spPr>
          <a:xfrm>
            <a:off x="266381" y="269403"/>
            <a:ext cx="2046592" cy="1364394"/>
          </a:xfrm>
          <a:prstGeom prst="rect">
            <a:avLst/>
          </a:prstGeom>
        </p:spPr>
      </p:pic>
      <p:sp>
        <p:nvSpPr>
          <p:cNvPr id="7" name="TextBox 13"/>
          <p:cNvSpPr txBox="1"/>
          <p:nvPr/>
        </p:nvSpPr>
        <p:spPr>
          <a:xfrm>
            <a:off x="2801736" y="605181"/>
            <a:ext cx="5796634" cy="461665"/>
          </a:xfrm>
          <a:prstGeom prst="rect">
            <a:avLst/>
          </a:prstGeom>
          <a:noFill/>
        </p:spPr>
        <p:txBody>
          <a:bodyPr wrap="square" rtlCol="0">
            <a:spAutoFit/>
          </a:bodyPr>
          <a:lstStyle/>
          <a:p>
            <a:r>
              <a:rPr lang="en-US" sz="2400" dirty="0">
                <a:solidFill>
                  <a:srgbClr val="CE5359"/>
                </a:solidFill>
                <a:latin typeface="Libre Baskerville Bold"/>
                <a:cs typeface="Libre Baskerville Bold"/>
              </a:rPr>
              <a:t>Author Guidelines for Proceedings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815" y="0"/>
            <a:ext cx="9344470" cy="672312"/>
          </a:xfrm>
          <a:prstGeom prst="rect">
            <a:avLst/>
          </a:prstGeom>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Untitled-1.png"/>
          <p:cNvPicPr>
            <a:picLocks noChangeAspect="1"/>
          </p:cNvPicPr>
          <p:nvPr/>
        </p:nvPicPr>
        <p:blipFill>
          <a:blip r:embed="rId3"/>
          <a:stretch>
            <a:fillRect/>
          </a:stretch>
        </p:blipFill>
        <p:spPr>
          <a:xfrm>
            <a:off x="521348" y="-75410"/>
            <a:ext cx="1221185" cy="814123"/>
          </a:xfrm>
          <a:prstGeom prst="rect">
            <a:avLst/>
          </a:prstGeom>
        </p:spPr>
      </p:pic>
      <p:sp>
        <p:nvSpPr>
          <p:cNvPr id="9" name="Rectangle 8"/>
          <p:cNvSpPr/>
          <p:nvPr/>
        </p:nvSpPr>
        <p:spPr>
          <a:xfrm>
            <a:off x="3836351" y="6349809"/>
            <a:ext cx="1471299" cy="246221"/>
          </a:xfrm>
          <a:prstGeom prst="rect">
            <a:avLst/>
          </a:prstGeom>
        </p:spPr>
        <p:txBody>
          <a:bodyPr wrap="none">
            <a:spAutoFit/>
          </a:bodyPr>
          <a:lstStyle/>
          <a:p>
            <a:r>
              <a:rPr lang="en-US" sz="1000" dirty="0">
                <a:solidFill>
                  <a:srgbClr val="A7A5A4"/>
                </a:solidFill>
                <a:latin typeface="Futura Std Book"/>
                <a:cs typeface="Futura Std Book"/>
              </a:rPr>
              <a:t>ATLANTIS-PRESS.COM</a:t>
            </a:r>
          </a:p>
        </p:txBody>
      </p:sp>
      <p:sp>
        <p:nvSpPr>
          <p:cNvPr id="10" name="Rectangle 9"/>
          <p:cNvSpPr/>
          <p:nvPr/>
        </p:nvSpPr>
        <p:spPr>
          <a:xfrm>
            <a:off x="-80815" y="672312"/>
            <a:ext cx="9344469" cy="189863"/>
          </a:xfrm>
          <a:prstGeom prst="rect">
            <a:avLst/>
          </a:prstGeom>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13"/>
          <p:cNvSpPr txBox="1"/>
          <p:nvPr/>
        </p:nvSpPr>
        <p:spPr>
          <a:xfrm>
            <a:off x="562769" y="849920"/>
            <a:ext cx="8082047" cy="5416868"/>
          </a:xfrm>
          <a:prstGeom prst="rect">
            <a:avLst/>
          </a:prstGeom>
          <a:solidFill>
            <a:schemeClr val="bg1"/>
          </a:solidFill>
        </p:spPr>
        <p:txBody>
          <a:bodyPr wrap="square" rtlCol="0">
            <a:spAutoFit/>
          </a:bodyPr>
          <a:lstStyle/>
          <a:p>
            <a:r>
              <a:rPr lang="en-US" sz="2600" dirty="0">
                <a:solidFill>
                  <a:srgbClr val="CE5359"/>
                </a:solidFill>
                <a:latin typeface="Libre Baskerville Bold"/>
                <a:cs typeface="Libre Baskerville Bold"/>
              </a:rPr>
              <a:t>INTRODUCTION</a:t>
            </a:r>
          </a:p>
          <a:p>
            <a:pPr lvl="0"/>
            <a:endParaRPr lang="en-GB" sz="1200" dirty="0"/>
          </a:p>
          <a:p>
            <a:pPr lvl="0"/>
            <a:r>
              <a:rPr lang="en-GB" sz="1200" b="1" dirty="0"/>
              <a:t>Dear Author,</a:t>
            </a:r>
          </a:p>
          <a:p>
            <a:pPr lvl="0"/>
            <a:r>
              <a:rPr lang="en-GB" sz="1200" dirty="0"/>
              <a:t>Please follow these simple instructions when preparing your final manuscript. This will not only help to publish your manuscript faster. These instructions are also essential to get your manuscripts indexed e.g. by Google Scholar or other abstracting and indexing services. Their own guidelines and our own experience have shown that following the rules described below are important. </a:t>
            </a:r>
            <a:endParaRPr lang="en-GB" sz="1200" dirty="0" smtClean="0"/>
          </a:p>
          <a:p>
            <a:pPr lvl="0"/>
            <a:endParaRPr lang="en-GB" sz="1200" dirty="0"/>
          </a:p>
          <a:p>
            <a:pPr lvl="0"/>
            <a:r>
              <a:rPr lang="en-GB" sz="1200" b="1" dirty="0" smtClean="0"/>
              <a:t>Thank </a:t>
            </a:r>
            <a:r>
              <a:rPr lang="en-GB" sz="1200" b="1" dirty="0"/>
              <a:t>you for publishing with Atlantis Press!</a:t>
            </a:r>
          </a:p>
          <a:p>
            <a:pPr lvl="0"/>
            <a:endParaRPr lang="en-GB" sz="1200" dirty="0"/>
          </a:p>
          <a:p>
            <a:pPr lvl="0"/>
            <a:endParaRPr lang="en-GB" sz="1200" dirty="0"/>
          </a:p>
          <a:p>
            <a:pPr lvl="0"/>
            <a:r>
              <a:rPr lang="en-US" sz="2600" dirty="0">
                <a:solidFill>
                  <a:srgbClr val="CE5359"/>
                </a:solidFill>
                <a:latin typeface="Libre Baskerville Bold"/>
                <a:cs typeface="Libre Baskerville Bold"/>
              </a:rPr>
              <a:t>GENERAL</a:t>
            </a:r>
          </a:p>
          <a:p>
            <a:pPr lvl="0"/>
            <a:endParaRPr lang="en-GB" sz="1200" dirty="0"/>
          </a:p>
          <a:p>
            <a:pPr marL="285750" lvl="0" indent="-285750">
              <a:buFont typeface="Arial" panose="020B0604020202020204" pitchFamily="34" charset="0"/>
              <a:buChar char="•"/>
            </a:pPr>
            <a:endParaRPr lang="en-GB" sz="1200" dirty="0"/>
          </a:p>
          <a:p>
            <a:pPr marL="285750" lvl="0" indent="-285750">
              <a:buFont typeface="Arial" panose="020B0604020202020204" pitchFamily="34" charset="0"/>
              <a:buChar char="•"/>
            </a:pPr>
            <a:r>
              <a:rPr lang="en-GB" sz="1200" dirty="0"/>
              <a:t>Use the template as provided. In particular:</a:t>
            </a:r>
          </a:p>
          <a:p>
            <a:pPr marL="742950" lvl="1" indent="-285750">
              <a:buFont typeface="Arial" panose="020B0604020202020204" pitchFamily="34" charset="0"/>
              <a:buChar char="•"/>
            </a:pPr>
            <a:r>
              <a:rPr lang="en-GB" sz="1200" b="1" u="sng" dirty="0"/>
              <a:t>Do not</a:t>
            </a:r>
            <a:r>
              <a:rPr lang="en-GB" sz="1200" dirty="0"/>
              <a:t> include page numbers, headers or </a:t>
            </a:r>
            <a:r>
              <a:rPr lang="en-GB" sz="1200" dirty="0" smtClean="0"/>
              <a:t>footers;</a:t>
            </a:r>
            <a:endParaRPr lang="en-GB" sz="1200" dirty="0"/>
          </a:p>
          <a:p>
            <a:pPr marL="742950" lvl="1" indent="-285750">
              <a:buFont typeface="Arial" panose="020B0604020202020204" pitchFamily="34" charset="0"/>
              <a:buChar char="•"/>
            </a:pPr>
            <a:r>
              <a:rPr lang="en-GB" sz="1200" b="1" u="sng" dirty="0"/>
              <a:t>Do not </a:t>
            </a:r>
            <a:r>
              <a:rPr lang="en-GB" sz="1200" dirty="0"/>
              <a:t>include blank </a:t>
            </a:r>
            <a:r>
              <a:rPr lang="en-GB" sz="1200" dirty="0" smtClean="0"/>
              <a:t>pages;</a:t>
            </a:r>
            <a:endParaRPr lang="en-GB" sz="1200" dirty="0"/>
          </a:p>
          <a:p>
            <a:pPr marL="742950" lvl="1" indent="-285750">
              <a:buFont typeface="Arial" panose="020B0604020202020204" pitchFamily="34" charset="0"/>
              <a:buChar char="•"/>
            </a:pPr>
            <a:r>
              <a:rPr lang="en-GB" sz="1200" b="1" u="sng" dirty="0"/>
              <a:t>Do not</a:t>
            </a:r>
            <a:r>
              <a:rPr lang="en-GB" sz="1200" dirty="0"/>
              <a:t> change the layout and margins of the Word template:</a:t>
            </a:r>
          </a:p>
          <a:p>
            <a:pPr lvl="1"/>
            <a:r>
              <a:rPr lang="en-GB" sz="1200" dirty="0"/>
              <a:t>	(4.40 cm/Bottom: 4.40 cm/Left: 4.40 cm/Right: 4.40 cm</a:t>
            </a:r>
            <a:r>
              <a:rPr lang="en-US" sz="1200" dirty="0"/>
              <a:t>)</a:t>
            </a:r>
          </a:p>
          <a:p>
            <a:pPr marL="742950" lvl="1" indent="-285750">
              <a:buFont typeface="Arial" panose="020B0604020202020204" pitchFamily="34" charset="0"/>
              <a:buChar char="•"/>
            </a:pPr>
            <a:r>
              <a:rPr lang="en-US" sz="1200" dirty="0"/>
              <a:t>Do not do changes to the Word template. Follow the template layout carefully.</a:t>
            </a:r>
          </a:p>
          <a:p>
            <a:pPr lvl="1"/>
            <a:endParaRPr lang="en-GB" sz="1200" dirty="0"/>
          </a:p>
          <a:p>
            <a:pPr lvl="1"/>
            <a:r>
              <a:rPr lang="en-GB" sz="1200" dirty="0"/>
              <a:t>Use a spell-checker and proof-read your manuscript before </a:t>
            </a:r>
            <a:r>
              <a:rPr lang="en-GB" sz="1200" dirty="0" smtClean="0"/>
              <a:t>submitting:</a:t>
            </a:r>
            <a:endParaRPr lang="en-GB" sz="1200" dirty="0"/>
          </a:p>
          <a:p>
            <a:pPr marL="742950" lvl="1" indent="-285750">
              <a:buFont typeface="Arial" panose="020B0604020202020204" pitchFamily="34" charset="0"/>
              <a:buChar char="•"/>
            </a:pPr>
            <a:r>
              <a:rPr lang="en-US" sz="1200" dirty="0"/>
              <a:t>Please note that the manuscript submitted to Atlantis Press is considered as final, complete, and camera-ready.  No changes can be made in the later stages. The paper will be published as provided.</a:t>
            </a:r>
          </a:p>
          <a:p>
            <a:endParaRPr lang="en-US" sz="1800" dirty="0">
              <a:solidFill>
                <a:prstClr val="black"/>
              </a:solidFill>
              <a:latin typeface="Adobe Clean DC"/>
            </a:endParaRPr>
          </a:p>
          <a:p>
            <a:pPr marL="285750" indent="-285750">
              <a:buFont typeface="Arial" panose="020B0604020202020204" pitchFamily="34" charset="0"/>
              <a:buChar char="•"/>
            </a:pPr>
            <a:endParaRPr lang="en-GB" sz="1200" dirty="0"/>
          </a:p>
        </p:txBody>
      </p:sp>
      <p:sp>
        <p:nvSpPr>
          <p:cNvPr id="8" name="TextBox 5"/>
          <p:cNvSpPr txBox="1"/>
          <p:nvPr/>
        </p:nvSpPr>
        <p:spPr>
          <a:xfrm>
            <a:off x="7078134" y="354660"/>
            <a:ext cx="2185520" cy="246221"/>
          </a:xfrm>
          <a:prstGeom prst="rect">
            <a:avLst/>
          </a:prstGeom>
          <a:noFill/>
        </p:spPr>
        <p:txBody>
          <a:bodyPr wrap="square" rtlCol="0">
            <a:spAutoFit/>
          </a:bodyPr>
          <a:lstStyle/>
          <a:p>
            <a:r>
              <a:rPr lang="en-US" sz="1000" dirty="0">
                <a:solidFill>
                  <a:schemeClr val="bg1"/>
                </a:solidFill>
                <a:latin typeface="Source Code Pro"/>
                <a:cs typeface="Source Code Pro"/>
              </a:rPr>
              <a:t>INTRODUCTION AND GENERAL</a:t>
            </a:r>
          </a:p>
        </p:txBody>
      </p:sp>
    </p:spTree>
    <p:extLst>
      <p:ext uri="{BB962C8B-B14F-4D97-AF65-F5344CB8AC3E}">
        <p14:creationId xmlns:p14="http://schemas.microsoft.com/office/powerpoint/2010/main" val="1358850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815" y="0"/>
            <a:ext cx="9344470" cy="672312"/>
          </a:xfrm>
          <a:prstGeom prst="rect">
            <a:avLst/>
          </a:prstGeom>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Untitled-1.png"/>
          <p:cNvPicPr>
            <a:picLocks noChangeAspect="1"/>
          </p:cNvPicPr>
          <p:nvPr/>
        </p:nvPicPr>
        <p:blipFill>
          <a:blip r:embed="rId3"/>
          <a:stretch>
            <a:fillRect/>
          </a:stretch>
        </p:blipFill>
        <p:spPr>
          <a:xfrm>
            <a:off x="521348" y="-75410"/>
            <a:ext cx="1221185" cy="814123"/>
          </a:xfrm>
          <a:prstGeom prst="rect">
            <a:avLst/>
          </a:prstGeom>
        </p:spPr>
      </p:pic>
      <p:sp>
        <p:nvSpPr>
          <p:cNvPr id="10" name="Rectangle 9"/>
          <p:cNvSpPr/>
          <p:nvPr/>
        </p:nvSpPr>
        <p:spPr>
          <a:xfrm>
            <a:off x="-80815" y="672312"/>
            <a:ext cx="9344469" cy="189863"/>
          </a:xfrm>
          <a:prstGeom prst="rect">
            <a:avLst/>
          </a:prstGeom>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13"/>
          <p:cNvSpPr txBox="1"/>
          <p:nvPr/>
        </p:nvSpPr>
        <p:spPr>
          <a:xfrm>
            <a:off x="562769" y="849920"/>
            <a:ext cx="8237102" cy="5262979"/>
          </a:xfrm>
          <a:prstGeom prst="rect">
            <a:avLst/>
          </a:prstGeom>
          <a:solidFill>
            <a:schemeClr val="bg1"/>
          </a:solidFill>
        </p:spPr>
        <p:txBody>
          <a:bodyPr wrap="square" rtlCol="0">
            <a:spAutoFit/>
          </a:bodyPr>
          <a:lstStyle/>
          <a:p>
            <a:pPr lvl="0"/>
            <a:r>
              <a:rPr lang="en-US" sz="2600" dirty="0">
                <a:solidFill>
                  <a:srgbClr val="CE5359"/>
                </a:solidFill>
                <a:latin typeface="Libre Baskerville Bold"/>
                <a:cs typeface="Libre Baskerville Bold"/>
              </a:rPr>
              <a:t>FRONTMATTER</a:t>
            </a:r>
          </a:p>
          <a:p>
            <a:r>
              <a:rPr lang="en-GB" sz="1200" b="1" dirty="0"/>
              <a:t>Title</a:t>
            </a:r>
          </a:p>
          <a:p>
            <a:pPr marL="171450" lvl="0" indent="-171450">
              <a:buFont typeface="Arial" panose="020B0604020202020204" pitchFamily="34" charset="0"/>
              <a:buChar char="•"/>
            </a:pPr>
            <a:r>
              <a:rPr lang="en-GB" sz="1200" dirty="0"/>
              <a:t>Check that the manuscript title is in upper lower case, following APA Style:</a:t>
            </a:r>
          </a:p>
          <a:p>
            <a:pPr marL="628650" lvl="1" indent="-171450">
              <a:buFont typeface="Arial" panose="020B0604020202020204" pitchFamily="34" charset="0"/>
              <a:buChar char="•"/>
            </a:pPr>
            <a:r>
              <a:rPr lang="en-GB" sz="1200" dirty="0"/>
              <a:t>Capitalize the first letter of each word including Nouns, verbs (including linking verbs), adjectives, adverbs, pronouns, and all words of four letters or more;</a:t>
            </a:r>
          </a:p>
          <a:p>
            <a:pPr marL="628650" lvl="1" indent="-171450">
              <a:buFont typeface="Arial" panose="020B0604020202020204" pitchFamily="34" charset="0"/>
              <a:buChar char="•"/>
            </a:pPr>
            <a:r>
              <a:rPr lang="en-GB" sz="1200" dirty="0"/>
              <a:t>Other words including short (i.e., three letters or fewer) conjunctions, short prepositions such as </a:t>
            </a:r>
            <a:r>
              <a:rPr lang="en-US" sz="1200" dirty="0"/>
              <a:t>“for”, “and”, “or” are lower case</a:t>
            </a:r>
            <a:endParaRPr lang="en-GB" sz="1200" dirty="0"/>
          </a:p>
          <a:p>
            <a:pPr marL="628650" lvl="1" indent="-171450">
              <a:buFont typeface="Arial" panose="020B0604020202020204" pitchFamily="34" charset="0"/>
              <a:buChar char="•"/>
            </a:pPr>
            <a:r>
              <a:rPr lang="en-GB" sz="1200" dirty="0"/>
              <a:t>Correct example: </a:t>
            </a:r>
            <a:r>
              <a:rPr lang="en-GB" sz="1200" dirty="0" err="1"/>
              <a:t>Texturization</a:t>
            </a:r>
            <a:r>
              <a:rPr lang="en-GB" sz="1200" dirty="0"/>
              <a:t> of Monocrystalline Silicon Wafers</a:t>
            </a:r>
          </a:p>
          <a:p>
            <a:pPr marL="628650" lvl="1" indent="-171450">
              <a:buFont typeface="Arial" panose="020B0604020202020204" pitchFamily="34" charset="0"/>
              <a:buChar char="•"/>
            </a:pPr>
            <a:r>
              <a:rPr lang="en-GB" sz="1200" dirty="0"/>
              <a:t>Wrong example: TEXTURIZATION OF MONOCRYSTALLINE SILICONE WAFERS</a:t>
            </a:r>
          </a:p>
          <a:p>
            <a:pPr marL="171450" lvl="0" indent="-171450">
              <a:buFont typeface="Arial" panose="020B0604020202020204" pitchFamily="34" charset="0"/>
              <a:buChar char="•"/>
            </a:pPr>
            <a:r>
              <a:rPr lang="en-GB" sz="1200" dirty="0"/>
              <a:t>Correct any spelling errors</a:t>
            </a:r>
          </a:p>
          <a:p>
            <a:pPr marL="171450" lvl="0" indent="-171450">
              <a:buFont typeface="Arial" panose="020B0604020202020204" pitchFamily="34" charset="0"/>
              <a:buChar char="•"/>
            </a:pPr>
            <a:r>
              <a:rPr lang="en-GB" sz="1200" dirty="0"/>
              <a:t>If there is a subtitle, place it below the title but in a smaller font size</a:t>
            </a:r>
          </a:p>
          <a:p>
            <a:pPr>
              <a:spcBef>
                <a:spcPts val="600"/>
              </a:spcBef>
            </a:pPr>
            <a:r>
              <a:rPr lang="en-GB" sz="1200" b="1" dirty="0"/>
              <a:t>Authors and Affiliations</a:t>
            </a:r>
          </a:p>
          <a:p>
            <a:pPr marL="171450" lvl="0" indent="-171450" fontAlgn="base">
              <a:buFont typeface="Arial" panose="020B0604020202020204" pitchFamily="34" charset="0"/>
              <a:buChar char="•"/>
            </a:pPr>
            <a:r>
              <a:rPr lang="en-GB" sz="1200" dirty="0"/>
              <a:t>Enter all authors’ first name and surname and follow the “first name last name” format without any punctuation </a:t>
            </a:r>
          </a:p>
          <a:p>
            <a:pPr marL="171450" lvl="0" indent="-171450" fontAlgn="base">
              <a:buFont typeface="Arial" panose="020B0604020202020204" pitchFamily="34" charset="0"/>
              <a:buChar char="•"/>
            </a:pPr>
            <a:r>
              <a:rPr lang="en-GB" sz="1200" dirty="0"/>
              <a:t>If the author has no last name, then repeat the first name e.g. “</a:t>
            </a:r>
            <a:r>
              <a:rPr lang="en-GB" sz="1200" dirty="0" err="1"/>
              <a:t>Abyasa</a:t>
            </a:r>
            <a:r>
              <a:rPr lang="en-GB" sz="1200" dirty="0"/>
              <a:t>” =&gt; “</a:t>
            </a:r>
            <a:r>
              <a:rPr lang="en-GB" sz="1200" dirty="0" err="1"/>
              <a:t>Abyasa</a:t>
            </a:r>
            <a:r>
              <a:rPr lang="en-GB" sz="1200" dirty="0"/>
              <a:t> </a:t>
            </a:r>
            <a:r>
              <a:rPr lang="en-GB" sz="1200" dirty="0" err="1"/>
              <a:t>Abyasa</a:t>
            </a:r>
            <a:r>
              <a:rPr lang="en-GB" sz="1200" dirty="0"/>
              <a:t>”. </a:t>
            </a:r>
            <a:br>
              <a:rPr lang="en-GB" sz="1200" dirty="0"/>
            </a:br>
            <a:r>
              <a:rPr lang="en-GB" sz="1200" dirty="0"/>
              <a:t>Note: Unfortunately, Google Scholar does not properly index publications with authors without a last name. </a:t>
            </a:r>
          </a:p>
          <a:p>
            <a:pPr marL="171450" lvl="0" indent="-171450" fontAlgn="base">
              <a:buFont typeface="Arial" panose="020B0604020202020204" pitchFamily="34" charset="0"/>
              <a:buChar char="•"/>
            </a:pPr>
            <a:r>
              <a:rPr lang="en-GB" sz="1200" dirty="0"/>
              <a:t>Mark the </a:t>
            </a:r>
            <a:r>
              <a:rPr lang="en-GB" sz="1200" dirty="0" smtClean="0"/>
              <a:t>corresponding author by adding an asterisk (“*”) after their </a:t>
            </a:r>
            <a:r>
              <a:rPr lang="en-GB" sz="1200" dirty="0"/>
              <a:t>name. </a:t>
            </a:r>
            <a:r>
              <a:rPr lang="en-US" sz="1200" dirty="0"/>
              <a:t>If no corresponding author is marked the first author will become corresponding author by default. Reselection after publication is not possible.</a:t>
            </a:r>
            <a:endParaRPr lang="en-GB" sz="1200" dirty="0"/>
          </a:p>
          <a:p>
            <a:pPr marL="171450" lvl="0" indent="-171450" fontAlgn="base">
              <a:buFont typeface="Arial" panose="020B0604020202020204" pitchFamily="34" charset="0"/>
              <a:buChar char="•"/>
            </a:pPr>
            <a:r>
              <a:rPr lang="en-GB" sz="1200" dirty="0" smtClean="0"/>
              <a:t>Provide an email address for the corresponding author (mandatory)</a:t>
            </a:r>
          </a:p>
          <a:p>
            <a:pPr marL="171450" lvl="0" indent="-171450" fontAlgn="base">
              <a:buFont typeface="Arial" panose="020B0604020202020204" pitchFamily="34" charset="0"/>
              <a:buChar char="•"/>
            </a:pPr>
            <a:r>
              <a:rPr lang="en-GB" sz="1200" dirty="0" smtClean="0"/>
              <a:t>Provide </a:t>
            </a:r>
            <a:r>
              <a:rPr lang="en-GB" sz="1200" dirty="0"/>
              <a:t>the affiliations for all authors with department name, [division], institution/affiliated university, city, country</a:t>
            </a:r>
          </a:p>
          <a:p>
            <a:pPr marL="628650" lvl="1" indent="-171450" fontAlgn="base">
              <a:buFont typeface="Arial" panose="020B0604020202020204" pitchFamily="34" charset="0"/>
              <a:buChar char="•"/>
            </a:pPr>
            <a:r>
              <a:rPr lang="en-GB" sz="1200" dirty="0"/>
              <a:t>Example: </a:t>
            </a:r>
            <a:r>
              <a:rPr lang="en-GB" sz="1200" i="1" dirty="0"/>
              <a:t>Sport Cancer Laboratory EA4670, </a:t>
            </a:r>
            <a:r>
              <a:rPr lang="en-GB" sz="1200" i="1" dirty="0" err="1"/>
              <a:t>Luminy</a:t>
            </a:r>
            <a:r>
              <a:rPr lang="en-GB" sz="1200" i="1" dirty="0"/>
              <a:t> Campus, Aix-Marseille University, Marseille, France.</a:t>
            </a:r>
            <a:endParaRPr lang="en-GB" sz="1200" dirty="0"/>
          </a:p>
          <a:p>
            <a:pPr marL="171450" lvl="0" indent="-171450" fontAlgn="base">
              <a:buFont typeface="Arial" panose="020B0604020202020204" pitchFamily="34" charset="0"/>
              <a:buChar char="•"/>
            </a:pPr>
            <a:r>
              <a:rPr lang="en-GB" sz="1200" dirty="0"/>
              <a:t>Add the affiliation identifier (e.g. 1,2,3) in superscript to the matching author and affiliation in the correct order </a:t>
            </a:r>
          </a:p>
          <a:p>
            <a:pPr marL="171450" lvl="0" indent="-171450" fontAlgn="base">
              <a:buFont typeface="Arial" panose="020B0604020202020204" pitchFamily="34" charset="0"/>
              <a:buChar char="•"/>
            </a:pPr>
            <a:r>
              <a:rPr lang="en-US" sz="1200" dirty="0"/>
              <a:t>Please note that the department name and other affiliation details should be provided in English.</a:t>
            </a:r>
            <a:endParaRPr lang="en-GB" sz="1200" dirty="0"/>
          </a:p>
          <a:p>
            <a:pPr>
              <a:spcBef>
                <a:spcPts val="600"/>
              </a:spcBef>
            </a:pPr>
            <a:r>
              <a:rPr lang="en-GB" sz="1200" b="1" dirty="0"/>
              <a:t>Abstract</a:t>
            </a:r>
          </a:p>
          <a:p>
            <a:pPr marL="171450" lvl="0" indent="-171450" fontAlgn="base">
              <a:buFont typeface="Arial" panose="020B0604020202020204" pitchFamily="34" charset="0"/>
              <a:buChar char="•"/>
            </a:pPr>
            <a:r>
              <a:rPr lang="en-GB" sz="1200" dirty="0"/>
              <a:t>Provide a complete and correct abstract summarising your work. Abstracts are mandatory</a:t>
            </a:r>
          </a:p>
          <a:p>
            <a:pPr marL="171450" lvl="0" indent="-171450" fontAlgn="base">
              <a:buFont typeface="Arial" panose="020B0604020202020204" pitchFamily="34" charset="0"/>
              <a:buChar char="•"/>
            </a:pPr>
            <a:r>
              <a:rPr lang="en-GB" sz="1200" dirty="0"/>
              <a:t>If you cite literature in the abstract, always refer to it explicitly and write out the whole citation (e.g. </a:t>
            </a:r>
            <a:r>
              <a:rPr lang="en-GB" sz="1200" i="1" dirty="0"/>
              <a:t>Surname, Initials (year), Article Title, Journal title/Book title, Volume Number (Issue Number), Page range</a:t>
            </a:r>
            <a:r>
              <a:rPr lang="en-GB" sz="1200" dirty="0" smtClean="0"/>
              <a:t>)</a:t>
            </a:r>
            <a:endParaRPr lang="en-GB" sz="1200" dirty="0"/>
          </a:p>
        </p:txBody>
      </p:sp>
      <p:sp>
        <p:nvSpPr>
          <p:cNvPr id="8" name="TextBox 5"/>
          <p:cNvSpPr txBox="1"/>
          <p:nvPr/>
        </p:nvSpPr>
        <p:spPr>
          <a:xfrm>
            <a:off x="7384121" y="354659"/>
            <a:ext cx="1559440" cy="246221"/>
          </a:xfrm>
          <a:prstGeom prst="rect">
            <a:avLst/>
          </a:prstGeom>
          <a:noFill/>
        </p:spPr>
        <p:txBody>
          <a:bodyPr wrap="square" rtlCol="0">
            <a:spAutoFit/>
          </a:bodyPr>
          <a:lstStyle/>
          <a:p>
            <a:r>
              <a:rPr lang="en-US" sz="1000" dirty="0">
                <a:solidFill>
                  <a:schemeClr val="bg1"/>
                </a:solidFill>
                <a:latin typeface="Source Code Pro"/>
                <a:cs typeface="Source Code Pro"/>
              </a:rPr>
              <a:t>FRONTMATTER</a:t>
            </a:r>
          </a:p>
        </p:txBody>
      </p:sp>
    </p:spTree>
    <p:extLst>
      <p:ext uri="{BB962C8B-B14F-4D97-AF65-F5344CB8AC3E}">
        <p14:creationId xmlns:p14="http://schemas.microsoft.com/office/powerpoint/2010/main" val="2616828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815" y="0"/>
            <a:ext cx="9344470" cy="672312"/>
          </a:xfrm>
          <a:prstGeom prst="rect">
            <a:avLst/>
          </a:prstGeom>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Untitled-1.png"/>
          <p:cNvPicPr>
            <a:picLocks noChangeAspect="1"/>
          </p:cNvPicPr>
          <p:nvPr/>
        </p:nvPicPr>
        <p:blipFill>
          <a:blip r:embed="rId3"/>
          <a:stretch>
            <a:fillRect/>
          </a:stretch>
        </p:blipFill>
        <p:spPr>
          <a:xfrm>
            <a:off x="521348" y="-75410"/>
            <a:ext cx="1221185" cy="814123"/>
          </a:xfrm>
          <a:prstGeom prst="rect">
            <a:avLst/>
          </a:prstGeom>
        </p:spPr>
      </p:pic>
      <p:sp>
        <p:nvSpPr>
          <p:cNvPr id="9" name="Rectangle 8"/>
          <p:cNvSpPr/>
          <p:nvPr/>
        </p:nvSpPr>
        <p:spPr>
          <a:xfrm>
            <a:off x="3836351" y="6349809"/>
            <a:ext cx="1471299" cy="246221"/>
          </a:xfrm>
          <a:prstGeom prst="rect">
            <a:avLst/>
          </a:prstGeom>
        </p:spPr>
        <p:txBody>
          <a:bodyPr wrap="none">
            <a:spAutoFit/>
          </a:bodyPr>
          <a:lstStyle/>
          <a:p>
            <a:r>
              <a:rPr lang="en-US" sz="1000" dirty="0">
                <a:solidFill>
                  <a:srgbClr val="A7A5A4"/>
                </a:solidFill>
                <a:latin typeface="Futura Std Book"/>
                <a:cs typeface="Futura Std Book"/>
              </a:rPr>
              <a:t>ATLANTIS-PRESS.COM</a:t>
            </a:r>
          </a:p>
        </p:txBody>
      </p:sp>
      <p:sp>
        <p:nvSpPr>
          <p:cNvPr id="10" name="Rectangle 9"/>
          <p:cNvSpPr/>
          <p:nvPr/>
        </p:nvSpPr>
        <p:spPr>
          <a:xfrm>
            <a:off x="-80815" y="672312"/>
            <a:ext cx="9344469" cy="189863"/>
          </a:xfrm>
          <a:prstGeom prst="rect">
            <a:avLst/>
          </a:prstGeom>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13"/>
          <p:cNvSpPr txBox="1"/>
          <p:nvPr/>
        </p:nvSpPr>
        <p:spPr>
          <a:xfrm>
            <a:off x="521348" y="849920"/>
            <a:ext cx="8082047" cy="5370701"/>
          </a:xfrm>
          <a:prstGeom prst="rect">
            <a:avLst/>
          </a:prstGeom>
          <a:solidFill>
            <a:schemeClr val="bg1"/>
          </a:solidFill>
        </p:spPr>
        <p:txBody>
          <a:bodyPr wrap="square" rtlCol="0">
            <a:spAutoFit/>
          </a:bodyPr>
          <a:lstStyle/>
          <a:p>
            <a:pPr lvl="0"/>
            <a:r>
              <a:rPr lang="en-US" sz="2600" dirty="0">
                <a:solidFill>
                  <a:srgbClr val="CE5359"/>
                </a:solidFill>
                <a:latin typeface="Libre Baskerville Bold"/>
                <a:cs typeface="Libre Baskerville Bold"/>
              </a:rPr>
              <a:t>MAIN CONTENT</a:t>
            </a:r>
          </a:p>
          <a:p>
            <a:pPr lvl="0"/>
            <a:endParaRPr lang="en-GB" sz="1200" b="1" dirty="0"/>
          </a:p>
          <a:p>
            <a:pPr>
              <a:spcBef>
                <a:spcPts val="600"/>
              </a:spcBef>
            </a:pPr>
            <a:r>
              <a:rPr lang="en-GB" sz="1200" b="1" dirty="0"/>
              <a:t>Keywords</a:t>
            </a:r>
          </a:p>
          <a:p>
            <a:pPr marL="171450" lvl="0" indent="-171450" fontAlgn="base">
              <a:buFont typeface="Arial" panose="020B0604020202020204" pitchFamily="34" charset="0"/>
              <a:buChar char="•"/>
            </a:pPr>
            <a:r>
              <a:rPr lang="en-GB" sz="1200" dirty="0"/>
              <a:t>Provide keywords capturing the main ideas of your manuscript. Keywords are mandatory</a:t>
            </a:r>
          </a:p>
          <a:p>
            <a:pPr marL="171450" lvl="0" indent="-171450" fontAlgn="base">
              <a:buFont typeface="Arial" panose="020B0604020202020204" pitchFamily="34" charset="0"/>
              <a:buChar char="•"/>
            </a:pPr>
            <a:r>
              <a:rPr lang="en-GB" sz="1200" dirty="0"/>
              <a:t>Separate the keywords with a comma (“,”)</a:t>
            </a:r>
          </a:p>
          <a:p>
            <a:pPr marL="171450" lvl="0" indent="-171450" fontAlgn="base">
              <a:buFont typeface="Arial" panose="020B0604020202020204" pitchFamily="34" charset="0"/>
              <a:buChar char="•"/>
            </a:pPr>
            <a:r>
              <a:rPr lang="en-US" sz="1200" dirty="0"/>
              <a:t>A minimum of at least 3 keywords should be provided.</a:t>
            </a:r>
            <a:endParaRPr lang="en-GB" sz="1200" dirty="0"/>
          </a:p>
          <a:p>
            <a:endParaRPr lang="en-GB" sz="1200" b="1" dirty="0" smtClean="0"/>
          </a:p>
          <a:p>
            <a:r>
              <a:rPr lang="en-GB" sz="1200" b="1" dirty="0" smtClean="0"/>
              <a:t>Body</a:t>
            </a:r>
            <a:endParaRPr lang="en-GB" sz="1200" b="1" dirty="0"/>
          </a:p>
          <a:p>
            <a:pPr marL="171450" lvl="0" indent="-171450" fontAlgn="base">
              <a:buFont typeface="Arial" panose="020B0604020202020204" pitchFamily="34" charset="0"/>
              <a:buChar char="•"/>
            </a:pPr>
            <a:r>
              <a:rPr lang="en-GB" sz="1200" dirty="0"/>
              <a:t>All heading should be appropriately nested</a:t>
            </a:r>
          </a:p>
          <a:p>
            <a:pPr marL="171450" lvl="0" indent="-171450" fontAlgn="base">
              <a:buFont typeface="Arial" panose="020B0604020202020204" pitchFamily="34" charset="0"/>
              <a:buChar char="•"/>
            </a:pPr>
            <a:r>
              <a:rPr lang="en-GB" sz="1200" dirty="0"/>
              <a:t>All headings should be numbered in a consistent way (e.g. 1.1 &amp; 1.1.1 &amp; 1.1.1.1, etc.) in order to differentiate the headings</a:t>
            </a:r>
          </a:p>
          <a:p>
            <a:pPr marL="171450" lvl="0" indent="-171450" fontAlgn="base">
              <a:buFont typeface="Arial" panose="020B0604020202020204" pitchFamily="34" charset="0"/>
              <a:buChar char="•"/>
            </a:pPr>
            <a:r>
              <a:rPr lang="en-GB" sz="1200" dirty="0"/>
              <a:t>Do not jump levels of headings - e.g. do not include a 3</a:t>
            </a:r>
            <a:r>
              <a:rPr lang="en-GB" sz="1200" baseline="30000" dirty="0"/>
              <a:t>rd</a:t>
            </a:r>
            <a:r>
              <a:rPr lang="en-GB" sz="1200" dirty="0"/>
              <a:t> level heading right after a 1</a:t>
            </a:r>
            <a:r>
              <a:rPr lang="en-GB" sz="1200" baseline="30000" dirty="0"/>
              <a:t>st</a:t>
            </a:r>
            <a:r>
              <a:rPr lang="en-GB" sz="1200" dirty="0"/>
              <a:t> level heading</a:t>
            </a:r>
          </a:p>
          <a:p>
            <a:pPr marL="171450" lvl="0" indent="-171450" fontAlgn="base">
              <a:buFont typeface="Arial" panose="020B0604020202020204" pitchFamily="34" charset="0"/>
              <a:buChar char="•"/>
            </a:pPr>
            <a:r>
              <a:rPr lang="en-GB" sz="1200" dirty="0"/>
              <a:t>Ensure that the heading and at least 2 lines of content are displayed on the same page (i.e. avoid “orphans” and “widows”)</a:t>
            </a:r>
          </a:p>
          <a:p>
            <a:endParaRPr lang="en-GB" sz="1200" b="1" dirty="0"/>
          </a:p>
          <a:p>
            <a:r>
              <a:rPr lang="en-GB" sz="1200" b="1" dirty="0"/>
              <a:t>References and Citations</a:t>
            </a:r>
          </a:p>
          <a:p>
            <a:pPr marL="171450" lvl="0" indent="-171450" fontAlgn="base">
              <a:buFont typeface="Arial" panose="020B0604020202020204" pitchFamily="34" charset="0"/>
              <a:buChar char="•"/>
            </a:pPr>
            <a:r>
              <a:rPr lang="en-GB" sz="1200" dirty="0"/>
              <a:t>Every reference must be cited in the text</a:t>
            </a:r>
          </a:p>
          <a:p>
            <a:pPr marL="171450" lvl="0" indent="-171450" fontAlgn="base">
              <a:buFont typeface="Arial" panose="020B0604020202020204" pitchFamily="34" charset="0"/>
              <a:buChar char="•"/>
            </a:pPr>
            <a:r>
              <a:rPr lang="en-GB" sz="1200" dirty="0"/>
              <a:t>Citations should be formatted consistently in line with conference organizer guidelines (if any)</a:t>
            </a:r>
          </a:p>
          <a:p>
            <a:endParaRPr lang="en-GB" sz="1200" b="1" dirty="0"/>
          </a:p>
          <a:p>
            <a:r>
              <a:rPr lang="en-GB" sz="1200" b="1" dirty="0"/>
              <a:t>Lists, Tables, Figures</a:t>
            </a:r>
          </a:p>
          <a:p>
            <a:pPr marL="171450" lvl="0" indent="-171450" fontAlgn="base">
              <a:buFont typeface="Arial" panose="020B0604020202020204" pitchFamily="34" charset="0"/>
              <a:buChar char="•"/>
            </a:pPr>
            <a:r>
              <a:rPr lang="en-GB" sz="1200" dirty="0"/>
              <a:t>Use the standard list styles</a:t>
            </a:r>
          </a:p>
          <a:p>
            <a:pPr marL="171450" lvl="0" indent="-171450" fontAlgn="base">
              <a:buFont typeface="Arial" panose="020B0604020202020204" pitchFamily="34" charset="0"/>
              <a:buChar char="•"/>
            </a:pPr>
            <a:r>
              <a:rPr lang="en-GB" sz="1200" dirty="0"/>
              <a:t>Try to place any table and figures close to where it is cited and used</a:t>
            </a:r>
          </a:p>
          <a:p>
            <a:pPr marL="171450" lvl="0" indent="-171450" fontAlgn="base">
              <a:buFont typeface="Arial" panose="020B0604020202020204" pitchFamily="34" charset="0"/>
              <a:buChar char="•"/>
            </a:pPr>
            <a:r>
              <a:rPr lang="en-GB" sz="1200" dirty="0"/>
              <a:t>All figures and tables must be numbered in a sequential order and they must have a caption</a:t>
            </a:r>
          </a:p>
          <a:p>
            <a:pPr marL="171450" lvl="0" indent="-171450" fontAlgn="base">
              <a:buFont typeface="Arial" panose="020B0604020202020204" pitchFamily="34" charset="0"/>
              <a:buChar char="•"/>
            </a:pPr>
            <a:r>
              <a:rPr lang="en-GB" sz="1200" dirty="0"/>
              <a:t>The caption must include the number of the figure or table</a:t>
            </a:r>
          </a:p>
          <a:p>
            <a:pPr marL="171450" lvl="0" indent="-171450" fontAlgn="base">
              <a:buFont typeface="Arial" panose="020B0604020202020204" pitchFamily="34" charset="0"/>
              <a:buChar char="•"/>
            </a:pPr>
            <a:r>
              <a:rPr lang="en-GB" sz="1200" dirty="0"/>
              <a:t>Place the caption close to that figure or table and on the same page</a:t>
            </a:r>
          </a:p>
          <a:p>
            <a:pPr marL="171450" lvl="0" indent="-171450" fontAlgn="base">
              <a:buFont typeface="Arial" panose="020B0604020202020204" pitchFamily="34" charset="0"/>
              <a:buChar char="•"/>
            </a:pPr>
            <a:r>
              <a:rPr lang="en-GB" sz="1200" dirty="0"/>
              <a:t>Ensure that no text or other parts of the manuscript are hidden behind a table, list, or figure</a:t>
            </a:r>
          </a:p>
          <a:p>
            <a:pPr marL="171450" indent="-171450" fontAlgn="base">
              <a:buFont typeface="Arial" panose="020B0604020202020204" pitchFamily="34" charset="0"/>
              <a:buChar char="•"/>
            </a:pPr>
            <a:r>
              <a:rPr lang="en-US" sz="1200" dirty="0"/>
              <a:t>Ensure that tables and figures fit the text area of the template's layout.</a:t>
            </a:r>
            <a:endParaRPr lang="en-GB" sz="1200" dirty="0"/>
          </a:p>
          <a:p>
            <a:pPr marL="171450" lvl="0" indent="-171450" fontAlgn="base">
              <a:buFont typeface="Arial" panose="020B0604020202020204" pitchFamily="34" charset="0"/>
              <a:buChar char="•"/>
            </a:pPr>
            <a:r>
              <a:rPr lang="en-GB" sz="1200" dirty="0"/>
              <a:t>Tables must be included as Word or </a:t>
            </a:r>
            <a:r>
              <a:rPr lang="en-GB" sz="1200" dirty="0" err="1"/>
              <a:t>LaTeX</a:t>
            </a:r>
            <a:r>
              <a:rPr lang="en-GB" sz="1200" dirty="0"/>
              <a:t> tables in an editable format – they must not be included as pictures or screenshots </a:t>
            </a:r>
          </a:p>
        </p:txBody>
      </p:sp>
      <p:sp>
        <p:nvSpPr>
          <p:cNvPr id="8" name="TextBox 5"/>
          <p:cNvSpPr txBox="1"/>
          <p:nvPr/>
        </p:nvSpPr>
        <p:spPr>
          <a:xfrm>
            <a:off x="7384121" y="354659"/>
            <a:ext cx="1559440" cy="246221"/>
          </a:xfrm>
          <a:prstGeom prst="rect">
            <a:avLst/>
          </a:prstGeom>
          <a:noFill/>
        </p:spPr>
        <p:txBody>
          <a:bodyPr wrap="square" rtlCol="0">
            <a:spAutoFit/>
          </a:bodyPr>
          <a:lstStyle/>
          <a:p>
            <a:r>
              <a:rPr lang="en-US" sz="1000" dirty="0">
                <a:solidFill>
                  <a:schemeClr val="bg1"/>
                </a:solidFill>
                <a:latin typeface="Source Code Pro"/>
                <a:cs typeface="Source Code Pro"/>
              </a:rPr>
              <a:t>MAIN CONTENT</a:t>
            </a:r>
          </a:p>
        </p:txBody>
      </p:sp>
    </p:spTree>
    <p:extLst>
      <p:ext uri="{BB962C8B-B14F-4D97-AF65-F5344CB8AC3E}">
        <p14:creationId xmlns:p14="http://schemas.microsoft.com/office/powerpoint/2010/main" val="2254817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815" y="0"/>
            <a:ext cx="9344470" cy="672312"/>
          </a:xfrm>
          <a:prstGeom prst="rect">
            <a:avLst/>
          </a:prstGeom>
          <a:solidFill>
            <a:srgbClr val="CE53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Untitled-1.png"/>
          <p:cNvPicPr>
            <a:picLocks noChangeAspect="1"/>
          </p:cNvPicPr>
          <p:nvPr/>
        </p:nvPicPr>
        <p:blipFill>
          <a:blip r:embed="rId3"/>
          <a:stretch>
            <a:fillRect/>
          </a:stretch>
        </p:blipFill>
        <p:spPr>
          <a:xfrm>
            <a:off x="521348" y="-75410"/>
            <a:ext cx="1221185" cy="814123"/>
          </a:xfrm>
          <a:prstGeom prst="rect">
            <a:avLst/>
          </a:prstGeom>
        </p:spPr>
      </p:pic>
      <p:sp>
        <p:nvSpPr>
          <p:cNvPr id="9" name="Rectangle 8"/>
          <p:cNvSpPr/>
          <p:nvPr/>
        </p:nvSpPr>
        <p:spPr>
          <a:xfrm>
            <a:off x="3836351" y="6349809"/>
            <a:ext cx="1471299" cy="246221"/>
          </a:xfrm>
          <a:prstGeom prst="rect">
            <a:avLst/>
          </a:prstGeom>
        </p:spPr>
        <p:txBody>
          <a:bodyPr wrap="none">
            <a:spAutoFit/>
          </a:bodyPr>
          <a:lstStyle/>
          <a:p>
            <a:r>
              <a:rPr lang="en-US" sz="1000" dirty="0">
                <a:solidFill>
                  <a:srgbClr val="A7A5A4"/>
                </a:solidFill>
                <a:latin typeface="Futura Std Book"/>
                <a:cs typeface="Futura Std Book"/>
              </a:rPr>
              <a:t>ATLANTIS-PRESS.COM</a:t>
            </a:r>
          </a:p>
        </p:txBody>
      </p:sp>
      <p:sp>
        <p:nvSpPr>
          <p:cNvPr id="10" name="Rectangle 9"/>
          <p:cNvSpPr/>
          <p:nvPr/>
        </p:nvSpPr>
        <p:spPr>
          <a:xfrm>
            <a:off x="-80815" y="672312"/>
            <a:ext cx="9344469" cy="189863"/>
          </a:xfrm>
          <a:prstGeom prst="rect">
            <a:avLst/>
          </a:prstGeom>
          <a:solidFill>
            <a:srgbClr val="ECEA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13"/>
          <p:cNvSpPr txBox="1"/>
          <p:nvPr/>
        </p:nvSpPr>
        <p:spPr>
          <a:xfrm>
            <a:off x="521348" y="849920"/>
            <a:ext cx="8082047" cy="1600438"/>
          </a:xfrm>
          <a:prstGeom prst="rect">
            <a:avLst/>
          </a:prstGeom>
          <a:solidFill>
            <a:schemeClr val="bg1"/>
          </a:solidFill>
        </p:spPr>
        <p:txBody>
          <a:bodyPr wrap="square" rtlCol="0">
            <a:spAutoFit/>
          </a:bodyPr>
          <a:lstStyle/>
          <a:p>
            <a:pPr lvl="0"/>
            <a:r>
              <a:rPr lang="en-US" sz="2600" dirty="0">
                <a:solidFill>
                  <a:srgbClr val="CE5359"/>
                </a:solidFill>
                <a:latin typeface="Libre Baskerville Bold"/>
                <a:cs typeface="Libre Baskerville Bold"/>
              </a:rPr>
              <a:t>BACK MATTER</a:t>
            </a:r>
          </a:p>
          <a:p>
            <a:pPr lvl="0"/>
            <a:endParaRPr lang="en-GB" sz="1200" b="1" dirty="0"/>
          </a:p>
          <a:p>
            <a:r>
              <a:rPr lang="en-GB" sz="1200" b="1" dirty="0"/>
              <a:t>References</a:t>
            </a:r>
          </a:p>
          <a:p>
            <a:pPr marL="171450" lvl="0" indent="-171450" fontAlgn="base">
              <a:buFont typeface="Arial" panose="020B0604020202020204" pitchFamily="34" charset="0"/>
              <a:buChar char="•"/>
            </a:pPr>
            <a:r>
              <a:rPr lang="en-GB" sz="1200" dirty="0"/>
              <a:t>Include the references at the end of the manuscript</a:t>
            </a:r>
          </a:p>
          <a:p>
            <a:pPr marL="171450" lvl="0" indent="-171450" fontAlgn="base">
              <a:buFont typeface="Arial" panose="020B0604020202020204" pitchFamily="34" charset="0"/>
              <a:buChar char="•"/>
            </a:pPr>
            <a:r>
              <a:rPr lang="en-GB" sz="1200" dirty="0"/>
              <a:t>The references must be formatted in a consistent style within the manuscript (e.g. use the standard style as outlined in the template or follow the guidelines by the conference organisers)</a:t>
            </a:r>
          </a:p>
          <a:p>
            <a:pPr marL="171450" lvl="0" indent="-171450" fontAlgn="base">
              <a:buFont typeface="Arial" panose="020B0604020202020204" pitchFamily="34" charset="0"/>
              <a:buChar char="•"/>
            </a:pPr>
            <a:r>
              <a:rPr lang="en-GB" sz="1200" dirty="0"/>
              <a:t>All references must be in Roman script</a:t>
            </a:r>
          </a:p>
        </p:txBody>
      </p:sp>
      <p:sp>
        <p:nvSpPr>
          <p:cNvPr id="8" name="TextBox 5"/>
          <p:cNvSpPr txBox="1"/>
          <p:nvPr/>
        </p:nvSpPr>
        <p:spPr>
          <a:xfrm>
            <a:off x="7384121" y="354659"/>
            <a:ext cx="1559440" cy="246221"/>
          </a:xfrm>
          <a:prstGeom prst="rect">
            <a:avLst/>
          </a:prstGeom>
          <a:noFill/>
        </p:spPr>
        <p:txBody>
          <a:bodyPr wrap="square" rtlCol="0">
            <a:spAutoFit/>
          </a:bodyPr>
          <a:lstStyle/>
          <a:p>
            <a:r>
              <a:rPr lang="en-US" sz="1000" dirty="0" smtClean="0">
                <a:solidFill>
                  <a:schemeClr val="bg1"/>
                </a:solidFill>
                <a:latin typeface="Source Code Pro"/>
                <a:cs typeface="Source Code Pro"/>
              </a:rPr>
              <a:t>BACK MATTER</a:t>
            </a:r>
            <a:endParaRPr lang="en-US" sz="1000" dirty="0">
              <a:solidFill>
                <a:schemeClr val="bg1"/>
              </a:solidFill>
              <a:latin typeface="Source Code Pro"/>
              <a:cs typeface="Source Code Pro"/>
            </a:endParaRPr>
          </a:p>
        </p:txBody>
      </p:sp>
    </p:spTree>
    <p:extLst>
      <p:ext uri="{BB962C8B-B14F-4D97-AF65-F5344CB8AC3E}">
        <p14:creationId xmlns:p14="http://schemas.microsoft.com/office/powerpoint/2010/main" val="1923732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P-network-nodes.png"/>
          <p:cNvPicPr>
            <a:picLocks noChangeAspect="1"/>
          </p:cNvPicPr>
          <p:nvPr/>
        </p:nvPicPr>
        <p:blipFill>
          <a:blip r:embed="rId2"/>
          <a:stretch>
            <a:fillRect/>
          </a:stretch>
        </p:blipFill>
        <p:spPr>
          <a:xfrm>
            <a:off x="-1" y="0"/>
            <a:ext cx="16726829" cy="6858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4677" y="-315204"/>
            <a:ext cx="9613309" cy="7351665"/>
          </a:xfrm>
          <a:prstGeom prst="rect">
            <a:avLst/>
          </a:prstGeom>
          <a:solidFill>
            <a:srgbClr val="CE535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Untitled-1.png"/>
          <p:cNvPicPr>
            <a:picLocks noChangeAspect="1"/>
          </p:cNvPicPr>
          <p:nvPr/>
        </p:nvPicPr>
        <p:blipFill>
          <a:blip r:embed="rId2"/>
          <a:stretch>
            <a:fillRect/>
          </a:stretch>
        </p:blipFill>
        <p:spPr>
          <a:xfrm>
            <a:off x="239684" y="-70675"/>
            <a:ext cx="2770559" cy="1847039"/>
          </a:xfrm>
          <a:prstGeom prst="rect">
            <a:avLst/>
          </a:prstGeom>
        </p:spPr>
      </p:pic>
      <p:sp>
        <p:nvSpPr>
          <p:cNvPr id="9" name="TextBox 8"/>
          <p:cNvSpPr txBox="1"/>
          <p:nvPr/>
        </p:nvSpPr>
        <p:spPr>
          <a:xfrm>
            <a:off x="470884" y="3644052"/>
            <a:ext cx="2539359" cy="338554"/>
          </a:xfrm>
          <a:prstGeom prst="rect">
            <a:avLst/>
          </a:prstGeom>
          <a:noFill/>
        </p:spPr>
        <p:txBody>
          <a:bodyPr wrap="square" rtlCol="0">
            <a:spAutoFit/>
          </a:bodyPr>
          <a:lstStyle/>
          <a:p>
            <a:r>
              <a:rPr lang="en-US" sz="1600" dirty="0">
                <a:solidFill>
                  <a:schemeClr val="bg1"/>
                </a:solidFill>
                <a:latin typeface="Futura Std Book"/>
                <a:cs typeface="Futura Std Book"/>
              </a:rPr>
              <a:t>ATLANTIS-PRESS.COM</a:t>
            </a:r>
          </a:p>
        </p:txBody>
      </p:sp>
      <p:sp>
        <p:nvSpPr>
          <p:cNvPr id="10" name="TextBox 9"/>
          <p:cNvSpPr txBox="1"/>
          <p:nvPr/>
        </p:nvSpPr>
        <p:spPr>
          <a:xfrm>
            <a:off x="470884" y="3880625"/>
            <a:ext cx="2914154" cy="984885"/>
          </a:xfrm>
          <a:prstGeom prst="rect">
            <a:avLst/>
          </a:prstGeom>
          <a:noFill/>
        </p:spPr>
        <p:txBody>
          <a:bodyPr wrap="square" rtlCol="0">
            <a:spAutoFit/>
          </a:bodyPr>
          <a:lstStyle/>
          <a:p>
            <a:r>
              <a:rPr lang="en-US" sz="1200" dirty="0">
                <a:solidFill>
                  <a:schemeClr val="bg1"/>
                </a:solidFill>
                <a:latin typeface="Ubuntu Light"/>
                <a:cs typeface="Ubuntu Light"/>
                <a:hlinkClick r:id="rId3"/>
              </a:rPr>
              <a:t>contact@atlantis-press.com</a:t>
            </a:r>
            <a:endParaRPr lang="en-US" sz="1200" dirty="0">
              <a:solidFill>
                <a:schemeClr val="bg1"/>
              </a:solidFill>
              <a:latin typeface="Ubuntu Light"/>
              <a:cs typeface="Ubuntu Light"/>
            </a:endParaRPr>
          </a:p>
          <a:p>
            <a:endParaRPr lang="en-US" sz="1200" dirty="0">
              <a:solidFill>
                <a:schemeClr val="bg1"/>
              </a:solidFill>
              <a:latin typeface="Ubuntu Light"/>
              <a:cs typeface="Ubuntu Light"/>
            </a:endParaRPr>
          </a:p>
          <a:p>
            <a:endParaRPr lang="en-US" sz="1200" dirty="0">
              <a:solidFill>
                <a:schemeClr val="bg1"/>
              </a:solidFill>
              <a:latin typeface="Ubuntu Light"/>
              <a:cs typeface="Ubuntu Light"/>
            </a:endParaRPr>
          </a:p>
          <a:p>
            <a:r>
              <a:rPr lang="en-GB" sz="1000"/>
              <a:t>VERSION </a:t>
            </a:r>
            <a:r>
              <a:rPr lang="en-GB" sz="1000" smtClean="0"/>
              <a:t>20240304.V2.0</a:t>
            </a:r>
            <a:endParaRPr lang="en-GB" sz="1000" dirty="0"/>
          </a:p>
          <a:p>
            <a:endParaRPr lang="en-US" sz="1200" dirty="0">
              <a:solidFill>
                <a:schemeClr val="bg1"/>
              </a:solidFill>
              <a:latin typeface="Ubuntu Light"/>
              <a:cs typeface="Ubuntu Ligh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solidFill>
              <a:schemeClr val="bg1"/>
            </a:solidFill>
            <a:latin typeface="Futura Std Book"/>
            <a:cs typeface="Futura Std Book"/>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680</TotalTime>
  <Words>894</Words>
  <Application>Microsoft Office PowerPoint</Application>
  <PresentationFormat>On-screen Show (4:3)</PresentationFormat>
  <Paragraphs>92</Paragraphs>
  <Slides>7</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Adobe Clean DC</vt:lpstr>
      <vt:lpstr>Futura Std Book</vt:lpstr>
      <vt:lpstr>Libre Baskerville Bold</vt:lpstr>
      <vt:lpstr>Source Code Pro</vt:lpstr>
      <vt:lpstr>Arial</vt:lpstr>
      <vt:lpstr>Calibri</vt:lpstr>
      <vt:lpstr>Ubuntu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Atlantis Press Editorial Team</dc:creator>
  <cp:lastModifiedBy>Ran Dang</cp:lastModifiedBy>
  <cp:revision>81</cp:revision>
  <dcterms:created xsi:type="dcterms:W3CDTF">2018-02-05T11:43:10Z</dcterms:created>
  <dcterms:modified xsi:type="dcterms:W3CDTF">2024-03-18T09:27:41Z</dcterms:modified>
</cp:coreProperties>
</file>